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layfair Display"/>
      <p:regular r:id="rId16"/>
    </p:embeddedFont>
    <p:embeddedFont>
      <p:font typeface="Playfair Display"/>
      <p:regular r:id="rId17"/>
    </p:embeddedFont>
    <p:embeddedFont>
      <p:font typeface="Playfair Display"/>
      <p:regular r:id="rId18"/>
    </p:embeddedFont>
    <p:embeddedFont>
      <p:font typeface="Playfair Display"/>
      <p:regular r:id="rId19"/>
    </p:embeddedFont>
    <p:embeddedFont>
      <p:font typeface="Open Sans"/>
      <p:regular r:id="rId20"/>
    </p:embeddedFont>
    <p:embeddedFont>
      <p:font typeface="Open Sans"/>
      <p:regular r:id="rId21"/>
    </p:embeddedFont>
    <p:embeddedFont>
      <p:font typeface="Open Sans"/>
      <p:regular r:id="rId22"/>
    </p:embeddedFont>
    <p:embeddedFont>
      <p:font typeface="Open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MERN Stack Project: Book a Doctor</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Welcome to our in-depth exploration of a MERN stack project focused on building a web application for booking doctor appointments. In this presentation, we'll take you through the key components, challenges, and lessons learned in bringing this project to life.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6954560" cy="708779"/>
          </a:xfrm>
          <a:prstGeom prst="rect">
            <a:avLst/>
          </a:prstGeom>
          <a:noFill/>
          <a:ln/>
        </p:spPr>
        <p:txBody>
          <a:bodyPr wrap="none" lIns="0" tIns="0" rIns="0" bIns="0" rtlCol="0" anchor="t"/>
          <a:lstStyle/>
          <a:p>
            <a:pPr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Introduction to the Project</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Project Overview</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Our goal was to create a user-friendly platform that simplifies the process of booking medical appointments, providing patients with a seamless experience.</a:t>
            </a:r>
            <a:endParaRPr lang="en-US" sz="1750" dirty="0"/>
          </a:p>
        </p:txBody>
      </p:sp>
      <p:sp>
        <p:nvSpPr>
          <p:cNvPr id="5" name="Text 3"/>
          <p:cNvSpPr/>
          <p:nvPr/>
        </p:nvSpPr>
        <p:spPr>
          <a:xfrm>
            <a:off x="5332928"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Target Audience</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The application caters to both patients seeking convenient healthcare access and medical professionals looking to streamline their appointment management.</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Key Features</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Online booking, doctor profiles, appointment scheduling, and real-time availability updates are some of the core functionalities we aimed to deliver.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73680"/>
          </a:xfrm>
          <a:prstGeom prst="rect">
            <a:avLst/>
          </a:prstGeom>
        </p:spPr>
      </p:pic>
      <p:sp>
        <p:nvSpPr>
          <p:cNvPr id="3" name="Text 0"/>
          <p:cNvSpPr/>
          <p:nvPr/>
        </p:nvSpPr>
        <p:spPr>
          <a:xfrm>
            <a:off x="776526" y="3562945"/>
            <a:ext cx="7277338" cy="693301"/>
          </a:xfrm>
          <a:prstGeom prst="rect">
            <a:avLst/>
          </a:prstGeom>
          <a:noFill/>
          <a:ln/>
        </p:spPr>
        <p:txBody>
          <a:bodyPr wrap="none" lIns="0" tIns="0" rIns="0" bIns="0" rtlCol="0" anchor="t"/>
          <a:lstStyle/>
          <a:p>
            <a:pPr indent="0" marL="0">
              <a:lnSpc>
                <a:spcPts val="5450"/>
              </a:lnSpc>
              <a:buNone/>
            </a:pPr>
            <a:r>
              <a:rPr lang="en-US" sz="4350" b="1" dirty="0">
                <a:solidFill>
                  <a:srgbClr val="101014"/>
                </a:solidFill>
                <a:latin typeface="Playfair Display Bold" pitchFamily="34" charset="0"/>
                <a:ea typeface="Playfair Display Bold" pitchFamily="34" charset="-122"/>
                <a:cs typeface="Playfair Display Bold" pitchFamily="34" charset="-120"/>
              </a:rPr>
              <a:t>Project Goals and Objectives</a:t>
            </a:r>
            <a:endParaRPr lang="en-US" sz="4350" dirty="0"/>
          </a:p>
        </p:txBody>
      </p:sp>
      <p:sp>
        <p:nvSpPr>
          <p:cNvPr id="4" name="Shape 1"/>
          <p:cNvSpPr/>
          <p:nvPr/>
        </p:nvSpPr>
        <p:spPr>
          <a:xfrm>
            <a:off x="776526" y="4838581"/>
            <a:ext cx="499229" cy="499229"/>
          </a:xfrm>
          <a:prstGeom prst="roundRect">
            <a:avLst>
              <a:gd name="adj" fmla="val 6667"/>
            </a:avLst>
          </a:prstGeom>
          <a:solidFill>
            <a:srgbClr val="E0E0EC"/>
          </a:solidFill>
          <a:ln/>
        </p:spPr>
      </p:sp>
      <p:sp>
        <p:nvSpPr>
          <p:cNvPr id="5" name="Text 2"/>
          <p:cNvSpPr/>
          <p:nvPr/>
        </p:nvSpPr>
        <p:spPr>
          <a:xfrm>
            <a:off x="962382" y="4921687"/>
            <a:ext cx="127516" cy="332899"/>
          </a:xfrm>
          <a:prstGeom prst="rect">
            <a:avLst/>
          </a:prstGeom>
          <a:noFill/>
          <a:ln/>
        </p:spPr>
        <p:txBody>
          <a:bodyPr wrap="none" lIns="0" tIns="0" rIns="0" bIns="0" rtlCol="0" anchor="t"/>
          <a:lstStyle/>
          <a:p>
            <a:pPr algn="ctr" indent="0" marL="0">
              <a:lnSpc>
                <a:spcPts val="2600"/>
              </a:lnSpc>
              <a:buNone/>
            </a:pPr>
            <a:r>
              <a:rPr lang="en-US" sz="2600" b="1" dirty="0">
                <a:solidFill>
                  <a:srgbClr val="39393C"/>
                </a:solidFill>
                <a:latin typeface="Playfair Display Bold" pitchFamily="34" charset="0"/>
                <a:ea typeface="Playfair Display Bold" pitchFamily="34" charset="-122"/>
                <a:cs typeface="Playfair Display Bold" pitchFamily="34" charset="-120"/>
              </a:rPr>
              <a:t>1</a:t>
            </a:r>
            <a:endParaRPr lang="en-US" sz="2600" dirty="0"/>
          </a:p>
        </p:txBody>
      </p:sp>
      <p:sp>
        <p:nvSpPr>
          <p:cNvPr id="6" name="Text 3"/>
          <p:cNvSpPr/>
          <p:nvPr/>
        </p:nvSpPr>
        <p:spPr>
          <a:xfrm>
            <a:off x="1497568" y="4838581"/>
            <a:ext cx="3490198" cy="693420"/>
          </a:xfrm>
          <a:prstGeom prst="rect">
            <a:avLst/>
          </a:prstGeom>
          <a:noFill/>
          <a:ln/>
        </p:spPr>
        <p:txBody>
          <a:bodyPr wrap="square" lIns="0" tIns="0" rIns="0" bIns="0" rtlCol="0" anchor="t"/>
          <a:lstStyle/>
          <a:p>
            <a:pPr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Streamlining Appointment Booking</a:t>
            </a:r>
            <a:endParaRPr lang="en-US" sz="2150" dirty="0"/>
          </a:p>
        </p:txBody>
      </p:sp>
      <p:sp>
        <p:nvSpPr>
          <p:cNvPr id="7" name="Text 4"/>
          <p:cNvSpPr/>
          <p:nvPr/>
        </p:nvSpPr>
        <p:spPr>
          <a:xfrm>
            <a:off x="1497568" y="5665113"/>
            <a:ext cx="3490198" cy="1775222"/>
          </a:xfrm>
          <a:prstGeom prst="rect">
            <a:avLst/>
          </a:prstGeom>
          <a:noFill/>
          <a:ln/>
        </p:spPr>
        <p:txBody>
          <a:bodyPr wrap="square" lIns="0" tIns="0" rIns="0" bIns="0" rtlCol="0" anchor="t"/>
          <a:lstStyle/>
          <a:p>
            <a:pPr indent="0" marL="0">
              <a:lnSpc>
                <a:spcPts val="2750"/>
              </a:lnSpc>
              <a:buNone/>
            </a:pPr>
            <a:r>
              <a:rPr lang="en-US" sz="1700" dirty="0">
                <a:solidFill>
                  <a:srgbClr val="39393C"/>
                </a:solidFill>
                <a:latin typeface="Open Sans" pitchFamily="34" charset="0"/>
                <a:ea typeface="Open Sans" pitchFamily="34" charset="-122"/>
                <a:cs typeface="Open Sans" pitchFamily="34" charset="-120"/>
              </a:rPr>
              <a:t>Provide a user-friendly interface that allows patients to easily search, select, and book appointments with their preferred healthcare providers.</a:t>
            </a:r>
            <a:endParaRPr lang="en-US" sz="1700" dirty="0"/>
          </a:p>
        </p:txBody>
      </p:sp>
      <p:sp>
        <p:nvSpPr>
          <p:cNvPr id="8" name="Shape 5"/>
          <p:cNvSpPr/>
          <p:nvPr/>
        </p:nvSpPr>
        <p:spPr>
          <a:xfrm>
            <a:off x="5209580" y="4838581"/>
            <a:ext cx="499229" cy="499229"/>
          </a:xfrm>
          <a:prstGeom prst="roundRect">
            <a:avLst>
              <a:gd name="adj" fmla="val 6667"/>
            </a:avLst>
          </a:prstGeom>
          <a:solidFill>
            <a:srgbClr val="E0E0EC"/>
          </a:solidFill>
          <a:ln/>
        </p:spPr>
      </p:sp>
      <p:sp>
        <p:nvSpPr>
          <p:cNvPr id="9" name="Text 6"/>
          <p:cNvSpPr/>
          <p:nvPr/>
        </p:nvSpPr>
        <p:spPr>
          <a:xfrm>
            <a:off x="5372100" y="4921687"/>
            <a:ext cx="174069" cy="332899"/>
          </a:xfrm>
          <a:prstGeom prst="rect">
            <a:avLst/>
          </a:prstGeom>
          <a:noFill/>
          <a:ln/>
        </p:spPr>
        <p:txBody>
          <a:bodyPr wrap="none" lIns="0" tIns="0" rIns="0" bIns="0" rtlCol="0" anchor="t"/>
          <a:lstStyle/>
          <a:p>
            <a:pPr algn="ctr" indent="0" marL="0">
              <a:lnSpc>
                <a:spcPts val="2600"/>
              </a:lnSpc>
              <a:buNone/>
            </a:pPr>
            <a:r>
              <a:rPr lang="en-US" sz="2600" b="1" dirty="0">
                <a:solidFill>
                  <a:srgbClr val="39393C"/>
                </a:solidFill>
                <a:latin typeface="Playfair Display Bold" pitchFamily="34" charset="0"/>
                <a:ea typeface="Playfair Display Bold" pitchFamily="34" charset="-122"/>
                <a:cs typeface="Playfair Display Bold" pitchFamily="34" charset="-120"/>
              </a:rPr>
              <a:t>2</a:t>
            </a:r>
            <a:endParaRPr lang="en-US" sz="2600" dirty="0"/>
          </a:p>
        </p:txBody>
      </p:sp>
      <p:sp>
        <p:nvSpPr>
          <p:cNvPr id="10" name="Text 7"/>
          <p:cNvSpPr/>
          <p:nvPr/>
        </p:nvSpPr>
        <p:spPr>
          <a:xfrm>
            <a:off x="5930622" y="4838581"/>
            <a:ext cx="3490198" cy="693420"/>
          </a:xfrm>
          <a:prstGeom prst="rect">
            <a:avLst/>
          </a:prstGeom>
          <a:noFill/>
          <a:ln/>
        </p:spPr>
        <p:txBody>
          <a:bodyPr wrap="square" lIns="0" tIns="0" rIns="0" bIns="0" rtlCol="0" anchor="t"/>
          <a:lstStyle/>
          <a:p>
            <a:pPr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Enhancing Patient-Doctor Communication</a:t>
            </a:r>
            <a:endParaRPr lang="en-US" sz="2150" dirty="0"/>
          </a:p>
        </p:txBody>
      </p:sp>
      <p:sp>
        <p:nvSpPr>
          <p:cNvPr id="11" name="Text 8"/>
          <p:cNvSpPr/>
          <p:nvPr/>
        </p:nvSpPr>
        <p:spPr>
          <a:xfrm>
            <a:off x="5930622" y="5665113"/>
            <a:ext cx="3490198" cy="1775222"/>
          </a:xfrm>
          <a:prstGeom prst="rect">
            <a:avLst/>
          </a:prstGeom>
          <a:noFill/>
          <a:ln/>
        </p:spPr>
        <p:txBody>
          <a:bodyPr wrap="square" lIns="0" tIns="0" rIns="0" bIns="0" rtlCol="0" anchor="t"/>
          <a:lstStyle/>
          <a:p>
            <a:pPr indent="0" marL="0">
              <a:lnSpc>
                <a:spcPts val="2750"/>
              </a:lnSpc>
              <a:buNone/>
            </a:pPr>
            <a:r>
              <a:rPr lang="en-US" sz="1700" dirty="0">
                <a:solidFill>
                  <a:srgbClr val="39393C"/>
                </a:solidFill>
                <a:latin typeface="Open Sans" pitchFamily="34" charset="0"/>
                <a:ea typeface="Open Sans" pitchFamily="34" charset="-122"/>
                <a:cs typeface="Open Sans" pitchFamily="34" charset="-120"/>
              </a:rPr>
              <a:t>Enable seamless communication between patients and doctors, facilitating the exchange of medical information and appointment details.</a:t>
            </a:r>
            <a:endParaRPr lang="en-US" sz="1700" dirty="0"/>
          </a:p>
        </p:txBody>
      </p:sp>
      <p:sp>
        <p:nvSpPr>
          <p:cNvPr id="12" name="Shape 9"/>
          <p:cNvSpPr/>
          <p:nvPr/>
        </p:nvSpPr>
        <p:spPr>
          <a:xfrm>
            <a:off x="9642634" y="4838581"/>
            <a:ext cx="499229" cy="499229"/>
          </a:xfrm>
          <a:prstGeom prst="roundRect">
            <a:avLst>
              <a:gd name="adj" fmla="val 6667"/>
            </a:avLst>
          </a:prstGeom>
          <a:solidFill>
            <a:srgbClr val="E0E0EC"/>
          </a:solidFill>
          <a:ln/>
        </p:spPr>
      </p:sp>
      <p:sp>
        <p:nvSpPr>
          <p:cNvPr id="13" name="Text 10"/>
          <p:cNvSpPr/>
          <p:nvPr/>
        </p:nvSpPr>
        <p:spPr>
          <a:xfrm>
            <a:off x="9810988" y="4921687"/>
            <a:ext cx="162401" cy="332899"/>
          </a:xfrm>
          <a:prstGeom prst="rect">
            <a:avLst/>
          </a:prstGeom>
          <a:noFill/>
          <a:ln/>
        </p:spPr>
        <p:txBody>
          <a:bodyPr wrap="none" lIns="0" tIns="0" rIns="0" bIns="0" rtlCol="0" anchor="t"/>
          <a:lstStyle/>
          <a:p>
            <a:pPr algn="ctr" indent="0" marL="0">
              <a:lnSpc>
                <a:spcPts val="2600"/>
              </a:lnSpc>
              <a:buNone/>
            </a:pPr>
            <a:r>
              <a:rPr lang="en-US" sz="2600" b="1" dirty="0">
                <a:solidFill>
                  <a:srgbClr val="39393C"/>
                </a:solidFill>
                <a:latin typeface="Playfair Display Bold" pitchFamily="34" charset="0"/>
                <a:ea typeface="Playfair Display Bold" pitchFamily="34" charset="-122"/>
                <a:cs typeface="Playfair Display Bold" pitchFamily="34" charset="-120"/>
              </a:rPr>
              <a:t>3</a:t>
            </a:r>
            <a:endParaRPr lang="en-US" sz="2600" dirty="0"/>
          </a:p>
        </p:txBody>
      </p:sp>
      <p:sp>
        <p:nvSpPr>
          <p:cNvPr id="14" name="Text 11"/>
          <p:cNvSpPr/>
          <p:nvPr/>
        </p:nvSpPr>
        <p:spPr>
          <a:xfrm>
            <a:off x="10363676" y="4838581"/>
            <a:ext cx="3490198" cy="693420"/>
          </a:xfrm>
          <a:prstGeom prst="rect">
            <a:avLst/>
          </a:prstGeom>
          <a:noFill/>
          <a:ln/>
        </p:spPr>
        <p:txBody>
          <a:bodyPr wrap="square" lIns="0" tIns="0" rIns="0" bIns="0" rtlCol="0" anchor="t"/>
          <a:lstStyle/>
          <a:p>
            <a:pPr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Improving Operational Efficiency</a:t>
            </a:r>
            <a:endParaRPr lang="en-US" sz="2150" dirty="0"/>
          </a:p>
        </p:txBody>
      </p:sp>
      <p:sp>
        <p:nvSpPr>
          <p:cNvPr id="15" name="Text 12"/>
          <p:cNvSpPr/>
          <p:nvPr/>
        </p:nvSpPr>
        <p:spPr>
          <a:xfrm>
            <a:off x="10363676" y="5665113"/>
            <a:ext cx="3490198" cy="1775222"/>
          </a:xfrm>
          <a:prstGeom prst="rect">
            <a:avLst/>
          </a:prstGeom>
          <a:noFill/>
          <a:ln/>
        </p:spPr>
        <p:txBody>
          <a:bodyPr wrap="square" lIns="0" tIns="0" rIns="0" bIns="0" rtlCol="0" anchor="t"/>
          <a:lstStyle/>
          <a:p>
            <a:pPr indent="0" marL="0">
              <a:lnSpc>
                <a:spcPts val="2750"/>
              </a:lnSpc>
              <a:buNone/>
            </a:pPr>
            <a:r>
              <a:rPr lang="en-US" sz="1700" dirty="0">
                <a:solidFill>
                  <a:srgbClr val="39393C"/>
                </a:solidFill>
                <a:latin typeface="Open Sans" pitchFamily="34" charset="0"/>
                <a:ea typeface="Open Sans" pitchFamily="34" charset="-122"/>
                <a:cs typeface="Open Sans" pitchFamily="34" charset="-120"/>
              </a:rPr>
              <a:t>Optimize the appointment management process for healthcare organizations, reducing administrative overhead and improving overall efficiency.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6019681" cy="708779"/>
          </a:xfrm>
          <a:prstGeom prst="rect">
            <a:avLst/>
          </a:prstGeom>
          <a:noFill/>
          <a:ln/>
        </p:spPr>
        <p:txBody>
          <a:bodyPr wrap="none" lIns="0" tIns="0" rIns="0" bIns="0" rtlCol="0" anchor="t"/>
          <a:lstStyle/>
          <a:p>
            <a:pPr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Frontend Development</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React.js</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Leveraged React's component-based architecture to build a responsive and interactive user interface.</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State Management</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Utilized state management libraries like Redux to manage the application's state and ensure data consistency across the UI.</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UI Design</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Focused on creating a clean, intuitive, and visually appealing design that enhances the user experience.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6020" y="782479"/>
            <a:ext cx="5657017" cy="687110"/>
          </a:xfrm>
          <a:prstGeom prst="rect">
            <a:avLst/>
          </a:prstGeom>
          <a:noFill/>
          <a:ln/>
        </p:spPr>
        <p:txBody>
          <a:bodyPr wrap="none" lIns="0" tIns="0" rIns="0" bIns="0" rtlCol="0" anchor="t"/>
          <a:lstStyle/>
          <a:p>
            <a:pPr indent="0" marL="0">
              <a:lnSpc>
                <a:spcPts val="5400"/>
              </a:lnSpc>
              <a:buNone/>
            </a:pPr>
            <a:r>
              <a:rPr lang="en-US" sz="4300" b="1" dirty="0">
                <a:solidFill>
                  <a:srgbClr val="101014"/>
                </a:solidFill>
                <a:latin typeface="Playfair Display Bold" pitchFamily="34" charset="0"/>
                <a:ea typeface="Playfair Display Bold" pitchFamily="34" charset="-122"/>
                <a:cs typeface="Playfair Display Bold" pitchFamily="34" charset="-120"/>
              </a:rPr>
              <a:t>Backend Development</a:t>
            </a:r>
            <a:endParaRPr lang="en-US" sz="4300" dirty="0"/>
          </a:p>
        </p:txBody>
      </p:sp>
      <p:sp>
        <p:nvSpPr>
          <p:cNvPr id="4" name="Shape 1"/>
          <p:cNvSpPr/>
          <p:nvPr/>
        </p:nvSpPr>
        <p:spPr>
          <a:xfrm>
            <a:off x="6570583" y="1799392"/>
            <a:ext cx="30480" cy="5647730"/>
          </a:xfrm>
          <a:prstGeom prst="roundRect">
            <a:avLst>
              <a:gd name="adj" fmla="val 108221"/>
            </a:avLst>
          </a:prstGeom>
          <a:solidFill>
            <a:srgbClr val="C6C6D2"/>
          </a:solidFill>
          <a:ln/>
        </p:spPr>
      </p:sp>
      <p:sp>
        <p:nvSpPr>
          <p:cNvPr id="5" name="Shape 2"/>
          <p:cNvSpPr/>
          <p:nvPr/>
        </p:nvSpPr>
        <p:spPr>
          <a:xfrm>
            <a:off x="6802695" y="2278737"/>
            <a:ext cx="769620" cy="30480"/>
          </a:xfrm>
          <a:prstGeom prst="roundRect">
            <a:avLst>
              <a:gd name="adj" fmla="val 108221"/>
            </a:avLst>
          </a:prstGeom>
          <a:solidFill>
            <a:srgbClr val="C6C6D2"/>
          </a:solidFill>
          <a:ln/>
        </p:spPr>
      </p:sp>
      <p:sp>
        <p:nvSpPr>
          <p:cNvPr id="6" name="Shape 3"/>
          <p:cNvSpPr/>
          <p:nvPr/>
        </p:nvSpPr>
        <p:spPr>
          <a:xfrm>
            <a:off x="6338471" y="2046684"/>
            <a:ext cx="494705" cy="494705"/>
          </a:xfrm>
          <a:prstGeom prst="roundRect">
            <a:avLst>
              <a:gd name="adj" fmla="val 6668"/>
            </a:avLst>
          </a:prstGeom>
          <a:solidFill>
            <a:srgbClr val="E0E0EC"/>
          </a:solidFill>
          <a:ln/>
        </p:spPr>
      </p:sp>
      <p:sp>
        <p:nvSpPr>
          <p:cNvPr id="7" name="Text 4"/>
          <p:cNvSpPr/>
          <p:nvPr/>
        </p:nvSpPr>
        <p:spPr>
          <a:xfrm>
            <a:off x="6522660" y="2129076"/>
            <a:ext cx="126325" cy="329803"/>
          </a:xfrm>
          <a:prstGeom prst="rect">
            <a:avLst/>
          </a:prstGeom>
          <a:noFill/>
          <a:ln/>
        </p:spPr>
        <p:txBody>
          <a:bodyPr wrap="none" lIns="0" tIns="0" rIns="0" bIns="0" rtlCol="0" anchor="t"/>
          <a:lstStyle/>
          <a:p>
            <a:pPr algn="ctr" indent="0" marL="0">
              <a:lnSpc>
                <a:spcPts val="2550"/>
              </a:lnSpc>
              <a:buNone/>
            </a:pPr>
            <a:r>
              <a:rPr lang="en-US" sz="2550" b="1" dirty="0">
                <a:solidFill>
                  <a:srgbClr val="39393C"/>
                </a:solidFill>
                <a:latin typeface="Playfair Display Bold" pitchFamily="34" charset="0"/>
                <a:ea typeface="Playfair Display Bold" pitchFamily="34" charset="-122"/>
                <a:cs typeface="Playfair Display Bold" pitchFamily="34" charset="-120"/>
              </a:rPr>
              <a:t>1</a:t>
            </a:r>
            <a:endParaRPr lang="en-US" sz="2550" dirty="0"/>
          </a:p>
        </p:txBody>
      </p:sp>
      <p:sp>
        <p:nvSpPr>
          <p:cNvPr id="8" name="Text 5"/>
          <p:cNvSpPr/>
          <p:nvPr/>
        </p:nvSpPr>
        <p:spPr>
          <a:xfrm>
            <a:off x="7795260" y="2019181"/>
            <a:ext cx="2748796" cy="343614"/>
          </a:xfrm>
          <a:prstGeom prst="rect">
            <a:avLst/>
          </a:prstGeom>
          <a:noFill/>
          <a:ln/>
        </p:spPr>
        <p:txBody>
          <a:bodyPr wrap="none" lIns="0" tIns="0" rIns="0" bIns="0" rtlCol="0" anchor="t"/>
          <a:lstStyle/>
          <a:p>
            <a:pPr algn="l"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MongoDB</a:t>
            </a:r>
            <a:endParaRPr lang="en-US" sz="2150" dirty="0"/>
          </a:p>
        </p:txBody>
      </p:sp>
      <p:sp>
        <p:nvSpPr>
          <p:cNvPr id="9" name="Text 6"/>
          <p:cNvSpPr/>
          <p:nvPr/>
        </p:nvSpPr>
        <p:spPr>
          <a:xfrm>
            <a:off x="7795260" y="2494717"/>
            <a:ext cx="6065520" cy="703659"/>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Designed the database schema to store patient information, doctor profiles, and appointment details.</a:t>
            </a:r>
            <a:endParaRPr lang="en-US" sz="1700" dirty="0"/>
          </a:p>
        </p:txBody>
      </p:sp>
      <p:sp>
        <p:nvSpPr>
          <p:cNvPr id="10" name="Shape 7"/>
          <p:cNvSpPr/>
          <p:nvPr/>
        </p:nvSpPr>
        <p:spPr>
          <a:xfrm>
            <a:off x="6802695" y="4117300"/>
            <a:ext cx="769620" cy="30480"/>
          </a:xfrm>
          <a:prstGeom prst="roundRect">
            <a:avLst>
              <a:gd name="adj" fmla="val 108221"/>
            </a:avLst>
          </a:prstGeom>
          <a:solidFill>
            <a:srgbClr val="C6C6D2"/>
          </a:solidFill>
          <a:ln/>
        </p:spPr>
      </p:sp>
      <p:sp>
        <p:nvSpPr>
          <p:cNvPr id="11" name="Shape 8"/>
          <p:cNvSpPr/>
          <p:nvPr/>
        </p:nvSpPr>
        <p:spPr>
          <a:xfrm>
            <a:off x="6338471" y="3885247"/>
            <a:ext cx="494705" cy="494705"/>
          </a:xfrm>
          <a:prstGeom prst="roundRect">
            <a:avLst>
              <a:gd name="adj" fmla="val 6668"/>
            </a:avLst>
          </a:prstGeom>
          <a:solidFill>
            <a:srgbClr val="E0E0EC"/>
          </a:solidFill>
          <a:ln/>
        </p:spPr>
      </p:sp>
      <p:sp>
        <p:nvSpPr>
          <p:cNvPr id="12" name="Text 9"/>
          <p:cNvSpPr/>
          <p:nvPr/>
        </p:nvSpPr>
        <p:spPr>
          <a:xfrm>
            <a:off x="6499562" y="3967639"/>
            <a:ext cx="172522" cy="329803"/>
          </a:xfrm>
          <a:prstGeom prst="rect">
            <a:avLst/>
          </a:prstGeom>
          <a:noFill/>
          <a:ln/>
        </p:spPr>
        <p:txBody>
          <a:bodyPr wrap="none" lIns="0" tIns="0" rIns="0" bIns="0" rtlCol="0" anchor="t"/>
          <a:lstStyle/>
          <a:p>
            <a:pPr algn="ctr" indent="0" marL="0">
              <a:lnSpc>
                <a:spcPts val="2550"/>
              </a:lnSpc>
              <a:buNone/>
            </a:pPr>
            <a:r>
              <a:rPr lang="en-US" sz="2550" b="1" dirty="0">
                <a:solidFill>
                  <a:srgbClr val="39393C"/>
                </a:solidFill>
                <a:latin typeface="Playfair Display Bold" pitchFamily="34" charset="0"/>
                <a:ea typeface="Playfair Display Bold" pitchFamily="34" charset="-122"/>
                <a:cs typeface="Playfair Display Bold" pitchFamily="34" charset="-120"/>
              </a:rPr>
              <a:t>2</a:t>
            </a:r>
            <a:endParaRPr lang="en-US" sz="2550" dirty="0"/>
          </a:p>
        </p:txBody>
      </p:sp>
      <p:sp>
        <p:nvSpPr>
          <p:cNvPr id="13" name="Text 10"/>
          <p:cNvSpPr/>
          <p:nvPr/>
        </p:nvSpPr>
        <p:spPr>
          <a:xfrm>
            <a:off x="7795260" y="3857744"/>
            <a:ext cx="2748796" cy="343614"/>
          </a:xfrm>
          <a:prstGeom prst="rect">
            <a:avLst/>
          </a:prstGeom>
          <a:noFill/>
          <a:ln/>
        </p:spPr>
        <p:txBody>
          <a:bodyPr wrap="none" lIns="0" tIns="0" rIns="0" bIns="0" rtlCol="0" anchor="t"/>
          <a:lstStyle/>
          <a:p>
            <a:pPr algn="l"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Express.js</a:t>
            </a:r>
            <a:endParaRPr lang="en-US" sz="2150" dirty="0"/>
          </a:p>
        </p:txBody>
      </p:sp>
      <p:sp>
        <p:nvSpPr>
          <p:cNvPr id="14" name="Text 11"/>
          <p:cNvSpPr/>
          <p:nvPr/>
        </p:nvSpPr>
        <p:spPr>
          <a:xfrm>
            <a:off x="7795260" y="4333280"/>
            <a:ext cx="6065520" cy="703659"/>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Developed the API endpoints for handling user authentication, appointment booking, and data retrieval.</a:t>
            </a:r>
            <a:endParaRPr lang="en-US" sz="1700" dirty="0"/>
          </a:p>
        </p:txBody>
      </p:sp>
      <p:sp>
        <p:nvSpPr>
          <p:cNvPr id="15" name="Shape 12"/>
          <p:cNvSpPr/>
          <p:nvPr/>
        </p:nvSpPr>
        <p:spPr>
          <a:xfrm>
            <a:off x="6802695" y="5955863"/>
            <a:ext cx="769620" cy="30480"/>
          </a:xfrm>
          <a:prstGeom prst="roundRect">
            <a:avLst>
              <a:gd name="adj" fmla="val 108221"/>
            </a:avLst>
          </a:prstGeom>
          <a:solidFill>
            <a:srgbClr val="C6C6D2"/>
          </a:solidFill>
          <a:ln/>
        </p:spPr>
      </p:sp>
      <p:sp>
        <p:nvSpPr>
          <p:cNvPr id="16" name="Shape 13"/>
          <p:cNvSpPr/>
          <p:nvPr/>
        </p:nvSpPr>
        <p:spPr>
          <a:xfrm>
            <a:off x="6338471" y="5723811"/>
            <a:ext cx="494705" cy="494705"/>
          </a:xfrm>
          <a:prstGeom prst="roundRect">
            <a:avLst>
              <a:gd name="adj" fmla="val 6668"/>
            </a:avLst>
          </a:prstGeom>
          <a:solidFill>
            <a:srgbClr val="E0E0EC"/>
          </a:solidFill>
          <a:ln/>
        </p:spPr>
      </p:sp>
      <p:sp>
        <p:nvSpPr>
          <p:cNvPr id="17" name="Text 14"/>
          <p:cNvSpPr/>
          <p:nvPr/>
        </p:nvSpPr>
        <p:spPr>
          <a:xfrm>
            <a:off x="6505277" y="5806202"/>
            <a:ext cx="160973" cy="329803"/>
          </a:xfrm>
          <a:prstGeom prst="rect">
            <a:avLst/>
          </a:prstGeom>
          <a:noFill/>
          <a:ln/>
        </p:spPr>
        <p:txBody>
          <a:bodyPr wrap="none" lIns="0" tIns="0" rIns="0" bIns="0" rtlCol="0" anchor="t"/>
          <a:lstStyle/>
          <a:p>
            <a:pPr algn="ctr" indent="0" marL="0">
              <a:lnSpc>
                <a:spcPts val="2550"/>
              </a:lnSpc>
              <a:buNone/>
            </a:pPr>
            <a:r>
              <a:rPr lang="en-US" sz="2550" b="1" dirty="0">
                <a:solidFill>
                  <a:srgbClr val="39393C"/>
                </a:solidFill>
                <a:latin typeface="Playfair Display Bold" pitchFamily="34" charset="0"/>
                <a:ea typeface="Playfair Display Bold" pitchFamily="34" charset="-122"/>
                <a:cs typeface="Playfair Display Bold" pitchFamily="34" charset="-120"/>
              </a:rPr>
              <a:t>3</a:t>
            </a:r>
            <a:endParaRPr lang="en-US" sz="2550" dirty="0"/>
          </a:p>
        </p:txBody>
      </p:sp>
      <p:sp>
        <p:nvSpPr>
          <p:cNvPr id="18" name="Text 15"/>
          <p:cNvSpPr/>
          <p:nvPr/>
        </p:nvSpPr>
        <p:spPr>
          <a:xfrm>
            <a:off x="7795260" y="5696307"/>
            <a:ext cx="2748796" cy="343614"/>
          </a:xfrm>
          <a:prstGeom prst="rect">
            <a:avLst/>
          </a:prstGeom>
          <a:noFill/>
          <a:ln/>
        </p:spPr>
        <p:txBody>
          <a:bodyPr wrap="none" lIns="0" tIns="0" rIns="0" bIns="0" rtlCol="0" anchor="t"/>
          <a:lstStyle/>
          <a:p>
            <a:pPr algn="l"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Node.js</a:t>
            </a:r>
            <a:endParaRPr lang="en-US" sz="2150" dirty="0"/>
          </a:p>
        </p:txBody>
      </p:sp>
      <p:sp>
        <p:nvSpPr>
          <p:cNvPr id="19" name="Text 16"/>
          <p:cNvSpPr/>
          <p:nvPr/>
        </p:nvSpPr>
        <p:spPr>
          <a:xfrm>
            <a:off x="7795260" y="6171843"/>
            <a:ext cx="6065520" cy="1055489"/>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Implemented the server-side logic, including scheduling algorithms and email notifications for confirmed appointments.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5330" y="678418"/>
            <a:ext cx="7673340" cy="1313259"/>
          </a:xfrm>
          <a:prstGeom prst="rect">
            <a:avLst/>
          </a:prstGeom>
          <a:noFill/>
          <a:ln/>
        </p:spPr>
        <p:txBody>
          <a:bodyPr wrap="square" lIns="0" tIns="0" rIns="0" bIns="0" rtlCol="0" anchor="t"/>
          <a:lstStyle/>
          <a:p>
            <a:pPr indent="0" marL="0">
              <a:lnSpc>
                <a:spcPts val="5150"/>
              </a:lnSpc>
              <a:buNone/>
            </a:pPr>
            <a:r>
              <a:rPr lang="en-US" sz="4100" b="1" dirty="0">
                <a:solidFill>
                  <a:srgbClr val="101014"/>
                </a:solidFill>
                <a:latin typeface="Playfair Display Bold" pitchFamily="34" charset="0"/>
                <a:ea typeface="Playfair Display Bold" pitchFamily="34" charset="-122"/>
                <a:cs typeface="Playfair Display Bold" pitchFamily="34" charset="-120"/>
              </a:rPr>
              <a:t>Integrating Frontend and Backend</a:t>
            </a:r>
            <a:endParaRPr lang="en-US" sz="4100" dirty="0"/>
          </a:p>
        </p:txBody>
      </p:sp>
      <p:pic>
        <p:nvPicPr>
          <p:cNvPr id="4" name="Image 1" descr="preencoded.png">    </p:cNvPr>
          <p:cNvPicPr>
            <a:picLocks noChangeAspect="1"/>
          </p:cNvPicPr>
          <p:nvPr/>
        </p:nvPicPr>
        <p:blipFill>
          <a:blip r:embed="rId2"/>
          <a:stretch>
            <a:fillRect/>
          </a:stretch>
        </p:blipFill>
        <p:spPr>
          <a:xfrm>
            <a:off x="735330" y="2306717"/>
            <a:ext cx="1050488" cy="1680686"/>
          </a:xfrm>
          <a:prstGeom prst="rect">
            <a:avLst/>
          </a:prstGeom>
        </p:spPr>
      </p:pic>
      <p:sp>
        <p:nvSpPr>
          <p:cNvPr id="5" name="Text 1"/>
          <p:cNvSpPr/>
          <p:nvPr/>
        </p:nvSpPr>
        <p:spPr>
          <a:xfrm>
            <a:off x="2100858" y="2516743"/>
            <a:ext cx="2626162" cy="328255"/>
          </a:xfrm>
          <a:prstGeom prst="rect">
            <a:avLst/>
          </a:prstGeom>
          <a:noFill/>
          <a:ln/>
        </p:spPr>
        <p:txBody>
          <a:bodyPr wrap="none" lIns="0" tIns="0" rIns="0" bIns="0" rtlCol="0" anchor="t"/>
          <a:lstStyle/>
          <a:p>
            <a:pPr algn="l" indent="0" marL="0">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API Integration</a:t>
            </a:r>
            <a:endParaRPr lang="en-US" sz="2050" dirty="0"/>
          </a:p>
        </p:txBody>
      </p:sp>
      <p:sp>
        <p:nvSpPr>
          <p:cNvPr id="6" name="Text 2"/>
          <p:cNvSpPr/>
          <p:nvPr/>
        </p:nvSpPr>
        <p:spPr>
          <a:xfrm>
            <a:off x="2100858" y="2970967"/>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39393C"/>
                </a:solidFill>
                <a:latin typeface="Open Sans" pitchFamily="34" charset="0"/>
                <a:ea typeface="Open Sans" pitchFamily="34" charset="-122"/>
                <a:cs typeface="Open Sans" pitchFamily="34" charset="-120"/>
              </a:rPr>
              <a:t>Seamlessly connected the frontend React components to the backend Express.js API endpoints for data exchange.</a:t>
            </a:r>
            <a:endParaRPr lang="en-US" sz="1650" dirty="0"/>
          </a:p>
        </p:txBody>
      </p:sp>
      <p:pic>
        <p:nvPicPr>
          <p:cNvPr id="7" name="Image 2" descr="preencoded.png">    </p:cNvPr>
          <p:cNvPicPr>
            <a:picLocks noChangeAspect="1"/>
          </p:cNvPicPr>
          <p:nvPr/>
        </p:nvPicPr>
        <p:blipFill>
          <a:blip r:embed="rId3"/>
          <a:stretch>
            <a:fillRect/>
          </a:stretch>
        </p:blipFill>
        <p:spPr>
          <a:xfrm>
            <a:off x="735330" y="3987403"/>
            <a:ext cx="1050488" cy="1882973"/>
          </a:xfrm>
          <a:prstGeom prst="rect">
            <a:avLst/>
          </a:prstGeom>
        </p:spPr>
      </p:pic>
      <p:sp>
        <p:nvSpPr>
          <p:cNvPr id="8" name="Text 3"/>
          <p:cNvSpPr/>
          <p:nvPr/>
        </p:nvSpPr>
        <p:spPr>
          <a:xfrm>
            <a:off x="2100858" y="4197429"/>
            <a:ext cx="2662118" cy="328255"/>
          </a:xfrm>
          <a:prstGeom prst="rect">
            <a:avLst/>
          </a:prstGeom>
          <a:noFill/>
          <a:ln/>
        </p:spPr>
        <p:txBody>
          <a:bodyPr wrap="none" lIns="0" tIns="0" rIns="0" bIns="0" rtlCol="0" anchor="t"/>
          <a:lstStyle/>
          <a:p>
            <a:pPr algn="l" indent="0" marL="0">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State Synchronization</a:t>
            </a:r>
            <a:endParaRPr lang="en-US" sz="2050" dirty="0"/>
          </a:p>
        </p:txBody>
      </p:sp>
      <p:sp>
        <p:nvSpPr>
          <p:cNvPr id="9" name="Text 4"/>
          <p:cNvSpPr/>
          <p:nvPr/>
        </p:nvSpPr>
        <p:spPr>
          <a:xfrm>
            <a:off x="2100858" y="4651653"/>
            <a:ext cx="6307812" cy="1008698"/>
          </a:xfrm>
          <a:prstGeom prst="rect">
            <a:avLst/>
          </a:prstGeom>
          <a:noFill/>
          <a:ln/>
        </p:spPr>
        <p:txBody>
          <a:bodyPr wrap="square" lIns="0" tIns="0" rIns="0" bIns="0" rtlCol="0" anchor="t"/>
          <a:lstStyle/>
          <a:p>
            <a:pPr algn="l" indent="0" marL="0">
              <a:lnSpc>
                <a:spcPts val="2600"/>
              </a:lnSpc>
              <a:buNone/>
            </a:pPr>
            <a:r>
              <a:rPr lang="en-US" sz="1650" dirty="0">
                <a:solidFill>
                  <a:srgbClr val="39393C"/>
                </a:solidFill>
                <a:latin typeface="Open Sans" pitchFamily="34" charset="0"/>
                <a:ea typeface="Open Sans" pitchFamily="34" charset="-122"/>
                <a:cs typeface="Open Sans" pitchFamily="34" charset="-120"/>
              </a:rPr>
              <a:t>Ensured that the application's state remained consistent between the client and server, providing a unified user experience.</a:t>
            </a:r>
            <a:endParaRPr lang="en-US" sz="1650" dirty="0"/>
          </a:p>
        </p:txBody>
      </p:sp>
      <p:pic>
        <p:nvPicPr>
          <p:cNvPr id="10" name="Image 3" descr="preencoded.png">    </p:cNvPr>
          <p:cNvPicPr>
            <a:picLocks noChangeAspect="1"/>
          </p:cNvPicPr>
          <p:nvPr/>
        </p:nvPicPr>
        <p:blipFill>
          <a:blip r:embed="rId4"/>
          <a:stretch>
            <a:fillRect/>
          </a:stretch>
        </p:blipFill>
        <p:spPr>
          <a:xfrm>
            <a:off x="735330" y="5870377"/>
            <a:ext cx="1050488" cy="1680686"/>
          </a:xfrm>
          <a:prstGeom prst="rect">
            <a:avLst/>
          </a:prstGeom>
        </p:spPr>
      </p:pic>
      <p:sp>
        <p:nvSpPr>
          <p:cNvPr id="11" name="Text 5"/>
          <p:cNvSpPr/>
          <p:nvPr/>
        </p:nvSpPr>
        <p:spPr>
          <a:xfrm>
            <a:off x="2100858" y="6080403"/>
            <a:ext cx="2626162" cy="328255"/>
          </a:xfrm>
          <a:prstGeom prst="rect">
            <a:avLst/>
          </a:prstGeom>
          <a:noFill/>
          <a:ln/>
        </p:spPr>
        <p:txBody>
          <a:bodyPr wrap="none" lIns="0" tIns="0" rIns="0" bIns="0" rtlCol="0" anchor="t"/>
          <a:lstStyle/>
          <a:p>
            <a:pPr algn="l" indent="0" marL="0">
              <a:lnSpc>
                <a:spcPts val="2550"/>
              </a:lnSpc>
              <a:buNone/>
            </a:pPr>
            <a:r>
              <a:rPr lang="en-US" sz="2050" b="1" dirty="0">
                <a:solidFill>
                  <a:srgbClr val="39393C"/>
                </a:solidFill>
                <a:latin typeface="Playfair Display Bold" pitchFamily="34" charset="0"/>
                <a:ea typeface="Playfair Display Bold" pitchFamily="34" charset="-122"/>
                <a:cs typeface="Playfair Display Bold" pitchFamily="34" charset="-120"/>
              </a:rPr>
              <a:t>Error Handling</a:t>
            </a:r>
            <a:endParaRPr lang="en-US" sz="2050" dirty="0"/>
          </a:p>
        </p:txBody>
      </p:sp>
      <p:sp>
        <p:nvSpPr>
          <p:cNvPr id="12" name="Text 6"/>
          <p:cNvSpPr/>
          <p:nvPr/>
        </p:nvSpPr>
        <p:spPr>
          <a:xfrm>
            <a:off x="2100858" y="6534626"/>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39393C"/>
                </a:solidFill>
                <a:latin typeface="Open Sans" pitchFamily="34" charset="0"/>
                <a:ea typeface="Open Sans" pitchFamily="34" charset="-122"/>
                <a:cs typeface="Open Sans" pitchFamily="34" charset="-120"/>
              </a:rPr>
              <a:t>Implemented robust error handling mechanisms to provide users with clear and informative feedback in case of any issues.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95682"/>
            <a:ext cx="5851803" cy="708779"/>
          </a:xfrm>
          <a:prstGeom prst="rect">
            <a:avLst/>
          </a:prstGeom>
          <a:noFill/>
          <a:ln/>
        </p:spPr>
        <p:txBody>
          <a:bodyPr wrap="none" lIns="0" tIns="0" rIns="0" bIns="0" rtlCol="0" anchor="t"/>
          <a:lstStyle/>
          <a:p>
            <a:pPr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MERN Stack Overview</a:t>
            </a:r>
            <a:endParaRPr lang="en-US" sz="4450" dirty="0"/>
          </a:p>
        </p:txBody>
      </p:sp>
      <p:pic>
        <p:nvPicPr>
          <p:cNvPr id="4" name="Image 1" descr="preencoded.png">    </p:cNvPr>
          <p:cNvPicPr>
            <a:picLocks noChangeAspect="1"/>
          </p:cNvPicPr>
          <p:nvPr/>
        </p:nvPicPr>
        <p:blipFill>
          <a:blip r:embed="rId2"/>
          <a:stretch>
            <a:fillRect/>
          </a:stretch>
        </p:blipFill>
        <p:spPr>
          <a:xfrm>
            <a:off x="6280190" y="1744623"/>
            <a:ext cx="566976" cy="566976"/>
          </a:xfrm>
          <a:prstGeom prst="rect">
            <a:avLst/>
          </a:prstGeom>
        </p:spPr>
      </p:pic>
      <p:sp>
        <p:nvSpPr>
          <p:cNvPr id="5" name="Text 1"/>
          <p:cNvSpPr/>
          <p:nvPr/>
        </p:nvSpPr>
        <p:spPr>
          <a:xfrm>
            <a:off x="6280190" y="25384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MongoDB</a:t>
            </a:r>
            <a:endParaRPr lang="en-US" sz="2200" dirty="0"/>
          </a:p>
        </p:txBody>
      </p:sp>
      <p:sp>
        <p:nvSpPr>
          <p:cNvPr id="6" name="Text 2"/>
          <p:cNvSpPr/>
          <p:nvPr/>
        </p:nvSpPr>
        <p:spPr>
          <a:xfrm>
            <a:off x="6280190" y="3028831"/>
            <a:ext cx="3608070"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 NoSQL database for storing and managing patient and appointment data.</a:t>
            </a:r>
            <a:endParaRPr lang="en-US" sz="1750" dirty="0"/>
          </a:p>
        </p:txBody>
      </p:sp>
      <p:pic>
        <p:nvPicPr>
          <p:cNvPr id="7" name="Image 2" descr="preencoded.png">    </p:cNvPr>
          <p:cNvPicPr>
            <a:picLocks noChangeAspect="1"/>
          </p:cNvPicPr>
          <p:nvPr/>
        </p:nvPicPr>
        <p:blipFill>
          <a:blip r:embed="rId3"/>
          <a:stretch>
            <a:fillRect/>
          </a:stretch>
        </p:blipFill>
        <p:spPr>
          <a:xfrm>
            <a:off x="10228421" y="1744623"/>
            <a:ext cx="566976" cy="566976"/>
          </a:xfrm>
          <a:prstGeom prst="rect">
            <a:avLst/>
          </a:prstGeom>
        </p:spPr>
      </p:pic>
      <p:sp>
        <p:nvSpPr>
          <p:cNvPr id="8" name="Text 3"/>
          <p:cNvSpPr/>
          <p:nvPr/>
        </p:nvSpPr>
        <p:spPr>
          <a:xfrm>
            <a:off x="10228421" y="25384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Express.js</a:t>
            </a:r>
            <a:endParaRPr lang="en-US" sz="2200" dirty="0"/>
          </a:p>
        </p:txBody>
      </p:sp>
      <p:sp>
        <p:nvSpPr>
          <p:cNvPr id="9" name="Text 4"/>
          <p:cNvSpPr/>
          <p:nvPr/>
        </p:nvSpPr>
        <p:spPr>
          <a:xfrm>
            <a:off x="10228421" y="3028831"/>
            <a:ext cx="3608189" cy="1451610"/>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 fast and minimalist web application framework for Node.js, powering the backend API.</a:t>
            </a:r>
            <a:endParaRPr lang="en-US" sz="1750" dirty="0"/>
          </a:p>
        </p:txBody>
      </p:sp>
      <p:pic>
        <p:nvPicPr>
          <p:cNvPr id="10" name="Image 3" descr="preencoded.png">    </p:cNvPr>
          <p:cNvPicPr>
            <a:picLocks noChangeAspect="1"/>
          </p:cNvPicPr>
          <p:nvPr/>
        </p:nvPicPr>
        <p:blipFill>
          <a:blip r:embed="rId4"/>
          <a:stretch>
            <a:fillRect/>
          </a:stretch>
        </p:blipFill>
        <p:spPr>
          <a:xfrm>
            <a:off x="6280190" y="5160883"/>
            <a:ext cx="566976" cy="566976"/>
          </a:xfrm>
          <a:prstGeom prst="rect">
            <a:avLst/>
          </a:prstGeom>
        </p:spPr>
      </p:pic>
      <p:sp>
        <p:nvSpPr>
          <p:cNvPr id="11" name="Text 5"/>
          <p:cNvSpPr/>
          <p:nvPr/>
        </p:nvSpPr>
        <p:spPr>
          <a:xfrm>
            <a:off x="6280190" y="595467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React.js</a:t>
            </a:r>
            <a:endParaRPr lang="en-US" sz="2200" dirty="0"/>
          </a:p>
        </p:txBody>
      </p:sp>
      <p:sp>
        <p:nvSpPr>
          <p:cNvPr id="12" name="Text 6"/>
          <p:cNvSpPr/>
          <p:nvPr/>
        </p:nvSpPr>
        <p:spPr>
          <a:xfrm>
            <a:off x="6280190" y="6445091"/>
            <a:ext cx="3608070"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 JavaScript library for building the user interface and interactive components.</a:t>
            </a:r>
            <a:endParaRPr lang="en-US" sz="1750" dirty="0"/>
          </a:p>
        </p:txBody>
      </p:sp>
      <p:pic>
        <p:nvPicPr>
          <p:cNvPr id="13" name="Image 4" descr="preencoded.png">    </p:cNvPr>
          <p:cNvPicPr>
            <a:picLocks noChangeAspect="1"/>
          </p:cNvPicPr>
          <p:nvPr/>
        </p:nvPicPr>
        <p:blipFill>
          <a:blip r:embed="rId5"/>
          <a:stretch>
            <a:fillRect/>
          </a:stretch>
        </p:blipFill>
        <p:spPr>
          <a:xfrm>
            <a:off x="10228421" y="5160883"/>
            <a:ext cx="566976" cy="566976"/>
          </a:xfrm>
          <a:prstGeom prst="rect">
            <a:avLst/>
          </a:prstGeom>
        </p:spPr>
      </p:pic>
      <p:sp>
        <p:nvSpPr>
          <p:cNvPr id="14" name="Text 7"/>
          <p:cNvSpPr/>
          <p:nvPr/>
        </p:nvSpPr>
        <p:spPr>
          <a:xfrm>
            <a:off x="10228421" y="595467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Node.js</a:t>
            </a:r>
            <a:endParaRPr lang="en-US" sz="2200" dirty="0"/>
          </a:p>
        </p:txBody>
      </p:sp>
      <p:sp>
        <p:nvSpPr>
          <p:cNvPr id="15" name="Text 8"/>
          <p:cNvSpPr/>
          <p:nvPr/>
        </p:nvSpPr>
        <p:spPr>
          <a:xfrm>
            <a:off x="10228421" y="6445091"/>
            <a:ext cx="3608189" cy="108870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 runtime environment for executing JavaScript on the server-side.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8669" y="613410"/>
            <a:ext cx="7586663" cy="1390650"/>
          </a:xfrm>
          <a:prstGeom prst="rect">
            <a:avLst/>
          </a:prstGeom>
          <a:noFill/>
          <a:ln/>
        </p:spPr>
        <p:txBody>
          <a:bodyPr wrap="square" lIns="0" tIns="0" rIns="0" bIns="0" rtlCol="0" anchor="t"/>
          <a:lstStyle/>
          <a:p>
            <a:pPr indent="0" marL="0">
              <a:lnSpc>
                <a:spcPts val="5450"/>
              </a:lnSpc>
              <a:buNone/>
            </a:pPr>
            <a:r>
              <a:rPr lang="en-US" sz="4350" b="1" dirty="0">
                <a:solidFill>
                  <a:srgbClr val="101014"/>
                </a:solidFill>
                <a:latin typeface="Playfair Display Bold" pitchFamily="34" charset="0"/>
                <a:ea typeface="Playfair Display Bold" pitchFamily="34" charset="-122"/>
                <a:cs typeface="Playfair Display Bold" pitchFamily="34" charset="-120"/>
              </a:rPr>
              <a:t>Challenges and Lessons Learned</a:t>
            </a:r>
            <a:endParaRPr lang="en-US" sz="4350" dirty="0"/>
          </a:p>
        </p:txBody>
      </p:sp>
      <p:sp>
        <p:nvSpPr>
          <p:cNvPr id="4" name="Shape 1"/>
          <p:cNvSpPr/>
          <p:nvPr/>
        </p:nvSpPr>
        <p:spPr>
          <a:xfrm>
            <a:off x="778669" y="2337792"/>
            <a:ext cx="3682127" cy="2705933"/>
          </a:xfrm>
          <a:prstGeom prst="roundRect">
            <a:avLst>
              <a:gd name="adj" fmla="val 1233"/>
            </a:avLst>
          </a:prstGeom>
          <a:solidFill>
            <a:srgbClr val="E0E0EC"/>
          </a:solidFill>
          <a:ln/>
        </p:spPr>
      </p:sp>
      <p:sp>
        <p:nvSpPr>
          <p:cNvPr id="5" name="Text 2"/>
          <p:cNvSpPr/>
          <p:nvPr/>
        </p:nvSpPr>
        <p:spPr>
          <a:xfrm>
            <a:off x="1001078" y="2560201"/>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Scalability</a:t>
            </a:r>
            <a:endParaRPr lang="en-US" sz="2150" dirty="0"/>
          </a:p>
        </p:txBody>
      </p:sp>
      <p:sp>
        <p:nvSpPr>
          <p:cNvPr id="6" name="Text 3"/>
          <p:cNvSpPr/>
          <p:nvPr/>
        </p:nvSpPr>
        <p:spPr>
          <a:xfrm>
            <a:off x="1001078" y="3041333"/>
            <a:ext cx="3237309" cy="1779984"/>
          </a:xfrm>
          <a:prstGeom prst="rect">
            <a:avLst/>
          </a:prstGeom>
          <a:noFill/>
          <a:ln/>
        </p:spPr>
        <p:txBody>
          <a:bodyPr wrap="square" lIns="0" tIns="0" rIns="0" bIns="0" rtlCol="0" anchor="t"/>
          <a:lstStyle/>
          <a:p>
            <a:pPr indent="0" marL="0">
              <a:lnSpc>
                <a:spcPts val="2800"/>
              </a:lnSpc>
              <a:buNone/>
            </a:pPr>
            <a:r>
              <a:rPr lang="en-US" sz="1750" dirty="0">
                <a:solidFill>
                  <a:srgbClr val="39393C"/>
                </a:solidFill>
                <a:latin typeface="Open Sans" pitchFamily="34" charset="0"/>
                <a:ea typeface="Open Sans" pitchFamily="34" charset="-122"/>
                <a:cs typeface="Open Sans" pitchFamily="34" charset="-120"/>
              </a:rPr>
              <a:t>Designing the application to handle a large number of users and appointments, while maintaining performance and reliability.</a:t>
            </a:r>
            <a:endParaRPr lang="en-US" sz="1750" dirty="0"/>
          </a:p>
        </p:txBody>
      </p:sp>
      <p:sp>
        <p:nvSpPr>
          <p:cNvPr id="7" name="Shape 4"/>
          <p:cNvSpPr/>
          <p:nvPr/>
        </p:nvSpPr>
        <p:spPr>
          <a:xfrm>
            <a:off x="4683204" y="2337792"/>
            <a:ext cx="3682127" cy="2705933"/>
          </a:xfrm>
          <a:prstGeom prst="roundRect">
            <a:avLst>
              <a:gd name="adj" fmla="val 1233"/>
            </a:avLst>
          </a:prstGeom>
          <a:solidFill>
            <a:srgbClr val="E0E0EC"/>
          </a:solidFill>
          <a:ln/>
        </p:spPr>
      </p:sp>
      <p:sp>
        <p:nvSpPr>
          <p:cNvPr id="8" name="Text 5"/>
          <p:cNvSpPr/>
          <p:nvPr/>
        </p:nvSpPr>
        <p:spPr>
          <a:xfrm>
            <a:off x="4905613" y="2560201"/>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Real-time Availability</a:t>
            </a:r>
            <a:endParaRPr lang="en-US" sz="2150" dirty="0"/>
          </a:p>
        </p:txBody>
      </p:sp>
      <p:sp>
        <p:nvSpPr>
          <p:cNvPr id="9" name="Text 6"/>
          <p:cNvSpPr/>
          <p:nvPr/>
        </p:nvSpPr>
        <p:spPr>
          <a:xfrm>
            <a:off x="4905613" y="3041333"/>
            <a:ext cx="3237309" cy="1423988"/>
          </a:xfrm>
          <a:prstGeom prst="rect">
            <a:avLst/>
          </a:prstGeom>
          <a:noFill/>
          <a:ln/>
        </p:spPr>
        <p:txBody>
          <a:bodyPr wrap="square" lIns="0" tIns="0" rIns="0" bIns="0" rtlCol="0" anchor="t"/>
          <a:lstStyle/>
          <a:p>
            <a:pPr indent="0" marL="0">
              <a:lnSpc>
                <a:spcPts val="2800"/>
              </a:lnSpc>
              <a:buNone/>
            </a:pPr>
            <a:r>
              <a:rPr lang="en-US" sz="1750" dirty="0">
                <a:solidFill>
                  <a:srgbClr val="39393C"/>
                </a:solidFill>
                <a:latin typeface="Open Sans" pitchFamily="34" charset="0"/>
                <a:ea typeface="Open Sans" pitchFamily="34" charset="-122"/>
                <a:cs typeface="Open Sans" pitchFamily="34" charset="-120"/>
              </a:rPr>
              <a:t>Implementing efficient algorithms to accurately display doctor availability and prevent double-booking.</a:t>
            </a:r>
            <a:endParaRPr lang="en-US" sz="1750" dirty="0"/>
          </a:p>
        </p:txBody>
      </p:sp>
      <p:sp>
        <p:nvSpPr>
          <p:cNvPr id="10" name="Shape 7"/>
          <p:cNvSpPr/>
          <p:nvPr/>
        </p:nvSpPr>
        <p:spPr>
          <a:xfrm>
            <a:off x="778669" y="5266134"/>
            <a:ext cx="3682127" cy="2349937"/>
          </a:xfrm>
          <a:prstGeom prst="roundRect">
            <a:avLst>
              <a:gd name="adj" fmla="val 1420"/>
            </a:avLst>
          </a:prstGeom>
          <a:solidFill>
            <a:srgbClr val="E0E0EC"/>
          </a:solidFill>
          <a:ln/>
        </p:spPr>
      </p:sp>
      <p:sp>
        <p:nvSpPr>
          <p:cNvPr id="11" name="Text 8"/>
          <p:cNvSpPr/>
          <p:nvPr/>
        </p:nvSpPr>
        <p:spPr>
          <a:xfrm>
            <a:off x="1001078" y="5488543"/>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User Experience</a:t>
            </a:r>
            <a:endParaRPr lang="en-US" sz="2150" dirty="0"/>
          </a:p>
        </p:txBody>
      </p:sp>
      <p:sp>
        <p:nvSpPr>
          <p:cNvPr id="12" name="Text 9"/>
          <p:cNvSpPr/>
          <p:nvPr/>
        </p:nvSpPr>
        <p:spPr>
          <a:xfrm>
            <a:off x="1001078" y="5969675"/>
            <a:ext cx="3237309" cy="1423988"/>
          </a:xfrm>
          <a:prstGeom prst="rect">
            <a:avLst/>
          </a:prstGeom>
          <a:noFill/>
          <a:ln/>
        </p:spPr>
        <p:txBody>
          <a:bodyPr wrap="square" lIns="0" tIns="0" rIns="0" bIns="0" rtlCol="0" anchor="t"/>
          <a:lstStyle/>
          <a:p>
            <a:pPr indent="0" marL="0">
              <a:lnSpc>
                <a:spcPts val="2800"/>
              </a:lnSpc>
              <a:buNone/>
            </a:pPr>
            <a:r>
              <a:rPr lang="en-US" sz="1750" dirty="0">
                <a:solidFill>
                  <a:srgbClr val="39393C"/>
                </a:solidFill>
                <a:latin typeface="Open Sans" pitchFamily="34" charset="0"/>
                <a:ea typeface="Open Sans" pitchFamily="34" charset="-122"/>
                <a:cs typeface="Open Sans" pitchFamily="34" charset="-120"/>
              </a:rPr>
              <a:t>Continuously iterating on the UI and user flows to ensure a seamless and intuitive booking experience.</a:t>
            </a:r>
            <a:endParaRPr lang="en-US" sz="1750" dirty="0"/>
          </a:p>
        </p:txBody>
      </p:sp>
      <p:sp>
        <p:nvSpPr>
          <p:cNvPr id="13" name="Shape 10"/>
          <p:cNvSpPr/>
          <p:nvPr/>
        </p:nvSpPr>
        <p:spPr>
          <a:xfrm>
            <a:off x="4683204" y="5266134"/>
            <a:ext cx="3682127" cy="2349937"/>
          </a:xfrm>
          <a:prstGeom prst="roundRect">
            <a:avLst>
              <a:gd name="adj" fmla="val 1420"/>
            </a:avLst>
          </a:prstGeom>
          <a:solidFill>
            <a:srgbClr val="E0E0EC"/>
          </a:solidFill>
          <a:ln/>
        </p:spPr>
      </p:sp>
      <p:sp>
        <p:nvSpPr>
          <p:cNvPr id="14" name="Text 11"/>
          <p:cNvSpPr/>
          <p:nvPr/>
        </p:nvSpPr>
        <p:spPr>
          <a:xfrm>
            <a:off x="4905613" y="5488543"/>
            <a:ext cx="2781181" cy="347663"/>
          </a:xfrm>
          <a:prstGeom prst="rect">
            <a:avLst/>
          </a:prstGeom>
          <a:noFill/>
          <a:ln/>
        </p:spPr>
        <p:txBody>
          <a:bodyPr wrap="none" lIns="0" tIns="0" rIns="0" bIns="0" rtlCol="0" anchor="t"/>
          <a:lstStyle/>
          <a:p>
            <a:pPr indent="0" marL="0">
              <a:lnSpc>
                <a:spcPts val="270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Security and Privacy</a:t>
            </a:r>
            <a:endParaRPr lang="en-US" sz="2150" dirty="0"/>
          </a:p>
        </p:txBody>
      </p:sp>
      <p:sp>
        <p:nvSpPr>
          <p:cNvPr id="15" name="Text 12"/>
          <p:cNvSpPr/>
          <p:nvPr/>
        </p:nvSpPr>
        <p:spPr>
          <a:xfrm>
            <a:off x="4905613" y="5969675"/>
            <a:ext cx="3237309" cy="1423988"/>
          </a:xfrm>
          <a:prstGeom prst="rect">
            <a:avLst/>
          </a:prstGeom>
          <a:noFill/>
          <a:ln/>
        </p:spPr>
        <p:txBody>
          <a:bodyPr wrap="square" lIns="0" tIns="0" rIns="0" bIns="0" rtlCol="0" anchor="t"/>
          <a:lstStyle/>
          <a:p>
            <a:pPr indent="0" marL="0">
              <a:lnSpc>
                <a:spcPts val="2800"/>
              </a:lnSpc>
              <a:buNone/>
            </a:pPr>
            <a:r>
              <a:rPr lang="en-US" sz="1750" dirty="0">
                <a:solidFill>
                  <a:srgbClr val="39393C"/>
                </a:solidFill>
                <a:latin typeface="Open Sans" pitchFamily="34" charset="0"/>
                <a:ea typeface="Open Sans" pitchFamily="34" charset="-122"/>
                <a:cs typeface="Open Sans" pitchFamily="34" charset="-120"/>
              </a:rPr>
              <a:t>Implementing robust security measures to protect sensitive patient data and comply with healthcare regulations.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28424"/>
            <a:ext cx="9983391" cy="708779"/>
          </a:xfrm>
          <a:prstGeom prst="rect">
            <a:avLst/>
          </a:prstGeom>
          <a:noFill/>
          <a:ln/>
        </p:spPr>
        <p:txBody>
          <a:bodyPr wrap="none" lIns="0" tIns="0" rIns="0" bIns="0" rtlCol="0" anchor="t"/>
          <a:lstStyle/>
          <a:p>
            <a:pPr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Conclusion and Future Enhancements</a:t>
            </a:r>
            <a:endParaRPr lang="en-US" sz="4450" dirty="0"/>
          </a:p>
        </p:txBody>
      </p:sp>
      <p:pic>
        <p:nvPicPr>
          <p:cNvPr id="3" name="Image 0" descr="preencoded.png">    </p:cNvPr>
          <p:cNvPicPr>
            <a:picLocks noChangeAspect="1"/>
          </p:cNvPicPr>
          <p:nvPr/>
        </p:nvPicPr>
        <p:blipFill>
          <a:blip r:embed="rId1"/>
          <a:stretch>
            <a:fillRect/>
          </a:stretch>
        </p:blipFill>
        <p:spPr>
          <a:xfrm>
            <a:off x="3408759" y="1890832"/>
            <a:ext cx="1291233" cy="807958"/>
          </a:xfrm>
          <a:prstGeom prst="rect">
            <a:avLst/>
          </a:prstGeom>
        </p:spPr>
      </p:pic>
      <p:sp>
        <p:nvSpPr>
          <p:cNvPr id="4" name="Text 1"/>
          <p:cNvSpPr/>
          <p:nvPr/>
        </p:nvSpPr>
        <p:spPr>
          <a:xfrm>
            <a:off x="4000024" y="2155150"/>
            <a:ext cx="108585" cy="453509"/>
          </a:xfrm>
          <a:prstGeom prst="rect">
            <a:avLst/>
          </a:prstGeom>
          <a:noFill/>
          <a:ln/>
        </p:spPr>
        <p:txBody>
          <a:bodyPr wrap="none" lIns="0" tIns="0" rIns="0" bIns="0" rtlCol="0" anchor="t"/>
          <a:lstStyle/>
          <a:p>
            <a:pPr algn="ctr" indent="0" marL="0">
              <a:lnSpc>
                <a:spcPts val="35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1</a:t>
            </a:r>
            <a:endParaRPr lang="en-US" sz="2200" dirty="0"/>
          </a:p>
        </p:txBody>
      </p:sp>
      <p:sp>
        <p:nvSpPr>
          <p:cNvPr id="5" name="Text 2"/>
          <p:cNvSpPr/>
          <p:nvPr/>
        </p:nvSpPr>
        <p:spPr>
          <a:xfrm>
            <a:off x="4926806" y="2117646"/>
            <a:ext cx="3298508"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Telemedicine Integration</a:t>
            </a:r>
            <a:endParaRPr lang="en-US" sz="2200" dirty="0"/>
          </a:p>
        </p:txBody>
      </p:sp>
      <p:sp>
        <p:nvSpPr>
          <p:cNvPr id="6" name="Shape 3"/>
          <p:cNvSpPr/>
          <p:nvPr/>
        </p:nvSpPr>
        <p:spPr>
          <a:xfrm>
            <a:off x="4756666" y="2711887"/>
            <a:ext cx="9023271" cy="15240"/>
          </a:xfrm>
          <a:prstGeom prst="roundRect">
            <a:avLst>
              <a:gd name="adj" fmla="val 223256"/>
            </a:avLst>
          </a:prstGeom>
          <a:solidFill>
            <a:srgbClr val="C6C6D2"/>
          </a:solidFill>
          <a:ln/>
        </p:spPr>
      </p:sp>
      <p:pic>
        <p:nvPicPr>
          <p:cNvPr id="7" name="Image 1" descr="preencoded.png">    </p:cNvPr>
          <p:cNvPicPr>
            <a:picLocks noChangeAspect="1"/>
          </p:cNvPicPr>
          <p:nvPr/>
        </p:nvPicPr>
        <p:blipFill>
          <a:blip r:embed="rId2"/>
          <a:stretch>
            <a:fillRect/>
          </a:stretch>
        </p:blipFill>
        <p:spPr>
          <a:xfrm>
            <a:off x="2763203" y="2755463"/>
            <a:ext cx="2582466" cy="807958"/>
          </a:xfrm>
          <a:prstGeom prst="rect">
            <a:avLst/>
          </a:prstGeom>
        </p:spPr>
      </p:pic>
      <p:sp>
        <p:nvSpPr>
          <p:cNvPr id="8" name="Text 4"/>
          <p:cNvSpPr/>
          <p:nvPr/>
        </p:nvSpPr>
        <p:spPr>
          <a:xfrm>
            <a:off x="3980259" y="2932628"/>
            <a:ext cx="148233" cy="453509"/>
          </a:xfrm>
          <a:prstGeom prst="rect">
            <a:avLst/>
          </a:prstGeom>
          <a:noFill/>
          <a:ln/>
        </p:spPr>
        <p:txBody>
          <a:bodyPr wrap="none" lIns="0" tIns="0" rIns="0" bIns="0" rtlCol="0" anchor="t"/>
          <a:lstStyle/>
          <a:p>
            <a:pPr algn="ctr" indent="0" marL="0">
              <a:lnSpc>
                <a:spcPts val="35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2</a:t>
            </a:r>
            <a:endParaRPr lang="en-US" sz="2200" dirty="0"/>
          </a:p>
        </p:txBody>
      </p:sp>
      <p:sp>
        <p:nvSpPr>
          <p:cNvPr id="9" name="Text 5"/>
          <p:cNvSpPr/>
          <p:nvPr/>
        </p:nvSpPr>
        <p:spPr>
          <a:xfrm>
            <a:off x="5572482" y="2982277"/>
            <a:ext cx="4053602"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AI-powered Recommendations</a:t>
            </a:r>
            <a:endParaRPr lang="en-US" sz="2200" dirty="0"/>
          </a:p>
        </p:txBody>
      </p:sp>
      <p:sp>
        <p:nvSpPr>
          <p:cNvPr id="10" name="Shape 6"/>
          <p:cNvSpPr/>
          <p:nvPr/>
        </p:nvSpPr>
        <p:spPr>
          <a:xfrm>
            <a:off x="5402342" y="3576518"/>
            <a:ext cx="8377595" cy="15240"/>
          </a:xfrm>
          <a:prstGeom prst="roundRect">
            <a:avLst>
              <a:gd name="adj" fmla="val 223256"/>
            </a:avLst>
          </a:prstGeom>
          <a:solidFill>
            <a:srgbClr val="C6C6D2"/>
          </a:solidFill>
          <a:ln/>
        </p:spPr>
      </p:sp>
      <p:pic>
        <p:nvPicPr>
          <p:cNvPr id="11" name="Image 2" descr="preencoded.png">    </p:cNvPr>
          <p:cNvPicPr>
            <a:picLocks noChangeAspect="1"/>
          </p:cNvPicPr>
          <p:nvPr/>
        </p:nvPicPr>
        <p:blipFill>
          <a:blip r:embed="rId3"/>
          <a:stretch>
            <a:fillRect/>
          </a:stretch>
        </p:blipFill>
        <p:spPr>
          <a:xfrm>
            <a:off x="2117527" y="3620095"/>
            <a:ext cx="3873698" cy="807958"/>
          </a:xfrm>
          <a:prstGeom prst="rect">
            <a:avLst/>
          </a:prstGeom>
        </p:spPr>
      </p:pic>
      <p:sp>
        <p:nvSpPr>
          <p:cNvPr id="12" name="Text 7"/>
          <p:cNvSpPr/>
          <p:nvPr/>
        </p:nvSpPr>
        <p:spPr>
          <a:xfrm>
            <a:off x="3985141" y="3797260"/>
            <a:ext cx="138351" cy="453509"/>
          </a:xfrm>
          <a:prstGeom prst="rect">
            <a:avLst/>
          </a:prstGeom>
          <a:noFill/>
          <a:ln/>
        </p:spPr>
        <p:txBody>
          <a:bodyPr wrap="none" lIns="0" tIns="0" rIns="0" bIns="0" rtlCol="0" anchor="t"/>
          <a:lstStyle/>
          <a:p>
            <a:pPr algn="ctr" indent="0" marL="0">
              <a:lnSpc>
                <a:spcPts val="35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3</a:t>
            </a:r>
            <a:endParaRPr lang="en-US" sz="2200" dirty="0"/>
          </a:p>
        </p:txBody>
      </p:sp>
      <p:sp>
        <p:nvSpPr>
          <p:cNvPr id="13" name="Text 8"/>
          <p:cNvSpPr/>
          <p:nvPr/>
        </p:nvSpPr>
        <p:spPr>
          <a:xfrm>
            <a:off x="6218039" y="3846909"/>
            <a:ext cx="3218259"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Appointment Reminders</a:t>
            </a:r>
            <a:endParaRPr lang="en-US" sz="2200" dirty="0"/>
          </a:p>
        </p:txBody>
      </p:sp>
      <p:sp>
        <p:nvSpPr>
          <p:cNvPr id="14" name="Shape 9"/>
          <p:cNvSpPr/>
          <p:nvPr/>
        </p:nvSpPr>
        <p:spPr>
          <a:xfrm>
            <a:off x="6047899" y="4441150"/>
            <a:ext cx="7732038" cy="15240"/>
          </a:xfrm>
          <a:prstGeom prst="roundRect">
            <a:avLst>
              <a:gd name="adj" fmla="val 223256"/>
            </a:avLst>
          </a:prstGeom>
          <a:solidFill>
            <a:srgbClr val="C6C6D2"/>
          </a:solidFill>
          <a:ln/>
        </p:spPr>
      </p:sp>
      <p:pic>
        <p:nvPicPr>
          <p:cNvPr id="15" name="Image 3" descr="preencoded.png">    </p:cNvPr>
          <p:cNvPicPr>
            <a:picLocks noChangeAspect="1"/>
          </p:cNvPicPr>
          <p:nvPr/>
        </p:nvPicPr>
        <p:blipFill>
          <a:blip r:embed="rId4"/>
          <a:stretch>
            <a:fillRect/>
          </a:stretch>
        </p:blipFill>
        <p:spPr>
          <a:xfrm>
            <a:off x="1471970" y="4484727"/>
            <a:ext cx="5164931" cy="807958"/>
          </a:xfrm>
          <a:prstGeom prst="rect">
            <a:avLst/>
          </a:prstGeom>
        </p:spPr>
      </p:pic>
      <p:sp>
        <p:nvSpPr>
          <p:cNvPr id="16" name="Text 10"/>
          <p:cNvSpPr/>
          <p:nvPr/>
        </p:nvSpPr>
        <p:spPr>
          <a:xfrm>
            <a:off x="3979545" y="4661892"/>
            <a:ext cx="149662" cy="453509"/>
          </a:xfrm>
          <a:prstGeom prst="rect">
            <a:avLst/>
          </a:prstGeom>
          <a:noFill/>
          <a:ln/>
        </p:spPr>
        <p:txBody>
          <a:bodyPr wrap="none" lIns="0" tIns="0" rIns="0" bIns="0" rtlCol="0" anchor="t"/>
          <a:lstStyle/>
          <a:p>
            <a:pPr algn="ctr" indent="0" marL="0">
              <a:lnSpc>
                <a:spcPts val="35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4</a:t>
            </a:r>
            <a:endParaRPr lang="en-US" sz="2200" dirty="0"/>
          </a:p>
        </p:txBody>
      </p:sp>
      <p:sp>
        <p:nvSpPr>
          <p:cNvPr id="17" name="Text 11"/>
          <p:cNvSpPr/>
          <p:nvPr/>
        </p:nvSpPr>
        <p:spPr>
          <a:xfrm>
            <a:off x="6863715" y="4711541"/>
            <a:ext cx="4471868"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Improved Reporting and Analytics</a:t>
            </a:r>
            <a:endParaRPr lang="en-US" sz="2200" dirty="0"/>
          </a:p>
        </p:txBody>
      </p:sp>
      <p:sp>
        <p:nvSpPr>
          <p:cNvPr id="18" name="Shape 12"/>
          <p:cNvSpPr/>
          <p:nvPr/>
        </p:nvSpPr>
        <p:spPr>
          <a:xfrm>
            <a:off x="6693575" y="5305782"/>
            <a:ext cx="7086362" cy="15240"/>
          </a:xfrm>
          <a:prstGeom prst="roundRect">
            <a:avLst>
              <a:gd name="adj" fmla="val 223256"/>
            </a:avLst>
          </a:prstGeom>
          <a:solidFill>
            <a:srgbClr val="C6C6D2"/>
          </a:solidFill>
          <a:ln/>
        </p:spPr>
      </p:sp>
      <p:pic>
        <p:nvPicPr>
          <p:cNvPr id="19" name="Image 4" descr="preencoded.png">    </p:cNvPr>
          <p:cNvPicPr>
            <a:picLocks noChangeAspect="1"/>
          </p:cNvPicPr>
          <p:nvPr/>
        </p:nvPicPr>
        <p:blipFill>
          <a:blip r:embed="rId5"/>
          <a:stretch>
            <a:fillRect/>
          </a:stretch>
        </p:blipFill>
        <p:spPr>
          <a:xfrm>
            <a:off x="826294" y="5349359"/>
            <a:ext cx="6456164" cy="807958"/>
          </a:xfrm>
          <a:prstGeom prst="rect">
            <a:avLst/>
          </a:prstGeom>
        </p:spPr>
      </p:pic>
      <p:sp>
        <p:nvSpPr>
          <p:cNvPr id="20" name="Text 13"/>
          <p:cNvSpPr/>
          <p:nvPr/>
        </p:nvSpPr>
        <p:spPr>
          <a:xfrm>
            <a:off x="3989308" y="5526524"/>
            <a:ext cx="130135" cy="453509"/>
          </a:xfrm>
          <a:prstGeom prst="rect">
            <a:avLst/>
          </a:prstGeom>
          <a:noFill/>
          <a:ln/>
        </p:spPr>
        <p:txBody>
          <a:bodyPr wrap="none" lIns="0" tIns="0" rIns="0" bIns="0" rtlCol="0" anchor="t"/>
          <a:lstStyle/>
          <a:p>
            <a:pPr algn="ctr" indent="0" marL="0">
              <a:lnSpc>
                <a:spcPts val="35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5</a:t>
            </a:r>
            <a:endParaRPr lang="en-US" sz="2200" dirty="0"/>
          </a:p>
        </p:txBody>
      </p:sp>
      <p:sp>
        <p:nvSpPr>
          <p:cNvPr id="21" name="Text 14"/>
          <p:cNvSpPr/>
          <p:nvPr/>
        </p:nvSpPr>
        <p:spPr>
          <a:xfrm>
            <a:off x="7509272" y="5576173"/>
            <a:ext cx="3280053"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Mobile App Development</a:t>
            </a:r>
            <a:endParaRPr lang="en-US" sz="2200" dirty="0"/>
          </a:p>
        </p:txBody>
      </p:sp>
      <p:sp>
        <p:nvSpPr>
          <p:cNvPr id="22" name="Text 15"/>
          <p:cNvSpPr/>
          <p:nvPr/>
        </p:nvSpPr>
        <p:spPr>
          <a:xfrm>
            <a:off x="793790" y="6412468"/>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39393C"/>
                </a:solidFill>
                <a:latin typeface="Open Sans" pitchFamily="34" charset="0"/>
                <a:ea typeface="Open Sans" pitchFamily="34" charset="-122"/>
                <a:cs typeface="Open Sans" pitchFamily="34" charset="-120"/>
              </a:rPr>
              <a:t>As we conclude our MERN stack project journey, we're excited about the potential for future enhancements that will further streamline the healthcare appointment booking experience. By continuing to innovate and incorporate new technologies, we aim to make the platform even more user-friendly, efficient, and impactful for both patients and healthcare providers.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2024-11-28T23:27:52Z</dcterms:created>
  <dcterms:modified xsi:type="dcterms:W3CDTF">2024-11-28T23:27:52Z</dcterms:modified>
</cp:coreProperties>
</file>